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15"/>
  </p:notesMasterIdLst>
  <p:handoutMasterIdLst>
    <p:handoutMasterId r:id="rId16"/>
  </p:handoutMasterIdLst>
  <p:sldIdLst>
    <p:sldId id="259" r:id="rId2"/>
    <p:sldId id="312" r:id="rId3"/>
    <p:sldId id="277" r:id="rId4"/>
    <p:sldId id="278" r:id="rId5"/>
    <p:sldId id="314" r:id="rId6"/>
    <p:sldId id="280" r:id="rId7"/>
    <p:sldId id="282" r:id="rId8"/>
    <p:sldId id="284" r:id="rId9"/>
    <p:sldId id="285" r:id="rId10"/>
    <p:sldId id="308" r:id="rId11"/>
    <p:sldId id="309" r:id="rId12"/>
    <p:sldId id="311" r:id="rId13"/>
    <p:sldId id="31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11" autoAdjust="0"/>
    <p:restoredTop sz="95268" autoAdjust="0"/>
  </p:normalViewPr>
  <p:slideViewPr>
    <p:cSldViewPr snapToGrid="0" snapToObjects="1">
      <p:cViewPr>
        <p:scale>
          <a:sx n="89" d="100"/>
          <a:sy n="89" d="100"/>
        </p:scale>
        <p:origin x="1416" y="800"/>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8/5/24</a:t>
            </a:fld>
            <a:endParaRPr lang="en-US"/>
          </a:p>
        </p:txBody>
      </p:sp>
      <p:sp>
        <p:nvSpPr>
          <p:cNvPr id="4" name="Footer Placeholder 3">
            <a:extLst>
              <a:ext uri="{FF2B5EF4-FFF2-40B4-BE49-F238E27FC236}">
                <a16:creationId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8/5/24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10</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8AE98316-F718-BC41-8E4B-A74AFBE15730}" type="datetime1">
              <a:rPr lang="en-US" smtClean="0"/>
              <a:t>8/5/24</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8/06/2024</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4083341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D91960ED-37DB-074E-88D0-339862E2C391}" type="datetime1">
              <a:rPr lang="en-US" smtClean="0"/>
              <a:t>8/5/24</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828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9CE0254F-F0B0-E449-A6DB-5DADD46B7175}" type="datetime1">
              <a:rPr lang="en-US" smtClean="0"/>
              <a:t>8/5/24</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8/06/2024</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5971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36E634D1-CF75-C240-BFF8-6BE6071B7E6F}" type="datetime1">
              <a:rPr lang="en-US" smtClean="0"/>
              <a:t>8/5/24</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8/06/2024</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1775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8/5/24</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08B6CD3B-FD98-4065-89C0-17A2C4311705}"/>
              </a:ext>
            </a:extLst>
          </p:cNvPr>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3109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EB5A6139-0C53-384C-90D8-3CF037F5327D}" type="datetime1">
              <a:rPr lang="en-US" smtClean="0"/>
              <a:t>8/5/24</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98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D3C0F80B-EB41-7B4E-8529-8940A53CB8FC}" type="datetime1">
              <a:rPr lang="en-US" smtClean="0"/>
              <a:t>8/5/24</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72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F4C7D7FA-28AD-AB4D-AA75-FC3F9A807DEE}" type="datetime1">
              <a:rPr lang="en-US" smtClean="0"/>
              <a:t>8/5/24</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080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937C9B7E-B49F-9547-9AB3-88FF621D8136}" type="datetime1">
              <a:rPr lang="en-US" smtClean="0"/>
              <a:t>8/5/24</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987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FB11AF20-89DE-794A-9A42-742A6706568A}" type="datetime1">
              <a:rPr lang="en-US" smtClean="0"/>
              <a:t>8/5/24</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8/06/2024</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334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A6E35B6E-D129-3D4D-AE61-B17B896352CF}" type="datetime1">
              <a:rPr lang="en-US" smtClean="0"/>
              <a:t>8/5/24</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8/06/2024</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0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BB58FB73-7215-2B4E-B6D3-6D208EF1CF67}" type="datetime1">
              <a:rPr lang="en-US" smtClean="0"/>
              <a:t>8/5/24</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8/06/2024</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803406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http://www.ev3lesssons.co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lbN3kgpQIO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Features of a Good Presentation</a:t>
            </a:r>
          </a:p>
        </p:txBody>
      </p:sp>
      <p:sp>
        <p:nvSpPr>
          <p:cNvPr id="3" name="Subtitle 2"/>
          <p:cNvSpPr>
            <a:spLocks noGrp="1"/>
          </p:cNvSpPr>
          <p:nvPr>
            <p:ph type="subTitle" idx="1"/>
          </p:nvPr>
        </p:nvSpPr>
        <p:spPr/>
        <p:txBody>
          <a:bodyPr/>
          <a:lstStyle/>
          <a:p>
            <a:r>
              <a:rPr lang="en-US" dirty="0"/>
              <a:t>Team 3659 </a:t>
            </a:r>
            <a:r>
              <a:rPr lang="en-US" dirty="0" err="1"/>
              <a:t>N</a:t>
            </a:r>
            <a:r>
              <a:rPr lang="en-US" cap="none" dirty="0" err="1"/>
              <a:t>e</a:t>
            </a:r>
            <a:r>
              <a:rPr lang="en-US" dirty="0" err="1"/>
              <a:t>Xt</a:t>
            </a:r>
            <a:r>
              <a:rPr lang="en-US" dirty="0"/>
              <a:t> Gen</a:t>
            </a:r>
          </a:p>
        </p:txBody>
      </p:sp>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id="{35EBF61B-18AB-4D9F-8F9C-7557F4091CBB}"/>
              </a:ext>
            </a:extLst>
          </p:cNvPr>
          <p:cNvSpPr>
            <a:spLocks noGrp="1"/>
          </p:cNvSpPr>
          <p:nvPr>
            <p:ph idx="1"/>
          </p:nvPr>
        </p:nvSpPr>
        <p:spPr>
          <a:xfrm>
            <a:off x="416400" y="1631074"/>
            <a:ext cx="5619667" cy="4457753"/>
          </a:xfrm>
        </p:spPr>
        <p:txBody>
          <a:bodyPr>
            <a:normAutofit lnSpcReduction="10000"/>
          </a:bodyPr>
          <a:lstStyle/>
          <a:p>
            <a:r>
              <a:rPr lang="en-US" sz="1800" dirty="0"/>
              <a:t>Having a display board at the pit area sparks conversation and can useful if a judge visits. The team can bring this display board into judging as well.</a:t>
            </a:r>
          </a:p>
          <a:p>
            <a:pPr lvl="1">
              <a:buFont typeface="Arial" panose="020B0604020202020204" pitchFamily="34" charset="0"/>
              <a:buChar char="•"/>
            </a:pPr>
            <a:r>
              <a:rPr lang="en-US" sz="1600" dirty="0"/>
              <a:t>The display board can be used to explain the team’s research project.</a:t>
            </a:r>
          </a:p>
          <a:p>
            <a:pPr lvl="1">
              <a:buFont typeface="Arial" panose="020B0604020202020204" pitchFamily="34" charset="0"/>
              <a:buChar char="•"/>
            </a:pPr>
            <a:r>
              <a:rPr lang="en-US" sz="1600" dirty="0"/>
              <a:t>We recommend using the research project rubric to help in the design layout of the board.</a:t>
            </a:r>
          </a:p>
          <a:p>
            <a:pPr lvl="1">
              <a:buFont typeface="Arial" panose="020B0604020202020204" pitchFamily="34" charset="0"/>
              <a:buChar char="•"/>
            </a:pPr>
            <a:r>
              <a:rPr lang="en-US" sz="1600" dirty="0"/>
              <a:t>Draw the layout of the display board and plan out where certain information needs to be.</a:t>
            </a:r>
          </a:p>
          <a:p>
            <a:pPr lvl="1">
              <a:buFont typeface="Arial" panose="020B0604020202020204" pitchFamily="34" charset="0"/>
              <a:buChar char="•"/>
            </a:pPr>
            <a:r>
              <a:rPr lang="en-US" sz="1600" dirty="0"/>
              <a:t>Include several photos of the team and the solution.</a:t>
            </a:r>
          </a:p>
          <a:p>
            <a:pPr lvl="1">
              <a:buFont typeface="Arial" panose="020B0604020202020204" pitchFamily="34" charset="0"/>
              <a:buChar char="•"/>
            </a:pPr>
            <a:r>
              <a:rPr lang="en-US" sz="1600" dirty="0"/>
              <a:t>Typed descriptions enhance the look of the display board.</a:t>
            </a:r>
          </a:p>
          <a:p>
            <a:pPr marL="201168" lvl="1" indent="0">
              <a:buNone/>
            </a:pPr>
            <a:endParaRPr lang="en-US" sz="1600" b="1" dirty="0"/>
          </a:p>
          <a:p>
            <a:pPr marL="201168" lvl="1" indent="0">
              <a:buNone/>
            </a:pPr>
            <a:r>
              <a:rPr lang="en-US" sz="1600" b="1" dirty="0"/>
              <a:t>Tip: </a:t>
            </a:r>
            <a:r>
              <a:rPr lang="en-US" sz="1600" dirty="0"/>
              <a:t>Use both sides of the board to allow for more information.</a:t>
            </a:r>
          </a:p>
        </p:txBody>
      </p:sp>
      <p:sp>
        <p:nvSpPr>
          <p:cNvPr id="4" name="Footer Placeholder 3">
            <a:extLst>
              <a:ext uri="{FF2B5EF4-FFF2-40B4-BE49-F238E27FC236}">
                <a16:creationId xmlns:a16="http://schemas.microsoft.com/office/drawing/2014/main" id="{85A5F7E0-4D01-4C77-B127-5FC33134A638}"/>
              </a:ext>
            </a:extLst>
          </p:cNvPr>
          <p:cNvSpPr>
            <a:spLocks noGrp="1"/>
          </p:cNvSpPr>
          <p:nvPr>
            <p:ph type="ftr" sz="quarter" idx="11"/>
          </p:nvPr>
        </p:nvSpPr>
        <p:spPr/>
        <p:txBody>
          <a:bodyPr/>
          <a:lstStyle/>
          <a:p>
            <a:r>
              <a:rPr lang="en-US"/>
              <a:t>© 2023, FLLTutorials.com. Last Edit 8/06/2024</a:t>
            </a:r>
            <a:endParaRPr lang="en-US" dirty="0"/>
          </a:p>
        </p:txBody>
      </p:sp>
      <p:pic>
        <p:nvPicPr>
          <p:cNvPr id="11" name="Picture 10">
            <a:extLst>
              <a:ext uri="{FF2B5EF4-FFF2-40B4-BE49-F238E27FC236}">
                <a16:creationId xmlns:a16="http://schemas.microsoft.com/office/drawing/2014/main" id="{116653BE-CE75-4DED-A25A-D5FD7584BD91}"/>
              </a:ext>
            </a:extLst>
          </p:cNvPr>
          <p:cNvPicPr>
            <a:picLocks noChangeAspect="1"/>
          </p:cNvPicPr>
          <p:nvPr/>
        </p:nvPicPr>
        <p:blipFill>
          <a:blip r:embed="rId3"/>
          <a:stretch>
            <a:fillRect/>
          </a:stretch>
        </p:blipFill>
        <p:spPr>
          <a:xfrm rot="16200000">
            <a:off x="5697752" y="2245359"/>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44A6-B7DE-4760-8BEB-63D0386C6890}"/>
              </a:ext>
            </a:extLst>
          </p:cNvPr>
          <p:cNvSpPr>
            <a:spLocks noGrp="1"/>
          </p:cNvSpPr>
          <p:nvPr>
            <p:ph type="title"/>
          </p:nvPr>
        </p:nvSpPr>
        <p:spPr/>
        <p:txBody>
          <a:bodyPr/>
          <a:lstStyle/>
          <a:p>
            <a:r>
              <a:rPr lang="en-US" dirty="0"/>
              <a:t>Team Notebook</a:t>
            </a:r>
          </a:p>
        </p:txBody>
      </p:sp>
      <p:sp>
        <p:nvSpPr>
          <p:cNvPr id="3" name="Content Placeholder 2">
            <a:extLst>
              <a:ext uri="{FF2B5EF4-FFF2-40B4-BE49-F238E27FC236}">
                <a16:creationId xmlns:a16="http://schemas.microsoft.com/office/drawing/2014/main" id="{22149686-CC3C-4726-9F33-6D159B78250C}"/>
              </a:ext>
            </a:extLst>
          </p:cNvPr>
          <p:cNvSpPr>
            <a:spLocks noGrp="1"/>
          </p:cNvSpPr>
          <p:nvPr>
            <p:ph idx="1"/>
          </p:nvPr>
        </p:nvSpPr>
        <p:spPr>
          <a:xfrm>
            <a:off x="383627" y="1551934"/>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endParaRPr lang="en-US" sz="1800" dirty="0"/>
          </a:p>
        </p:txBody>
      </p:sp>
      <p:sp>
        <p:nvSpPr>
          <p:cNvPr id="4" name="Footer Placeholder 3">
            <a:extLst>
              <a:ext uri="{FF2B5EF4-FFF2-40B4-BE49-F238E27FC236}">
                <a16:creationId xmlns:a16="http://schemas.microsoft.com/office/drawing/2014/main" id="{F9822603-AA5A-4F51-A0C9-F2631A70A290}"/>
              </a:ext>
            </a:extLst>
          </p:cNvPr>
          <p:cNvSpPr>
            <a:spLocks noGrp="1"/>
          </p:cNvSpPr>
          <p:nvPr>
            <p:ph type="ftr" sz="quarter" idx="11"/>
          </p:nvPr>
        </p:nvSpPr>
        <p:spPr/>
        <p:txBody>
          <a:bodyPr/>
          <a:lstStyle/>
          <a:p>
            <a:r>
              <a:rPr lang="en-US"/>
              <a:t>© 2023, FLLTutorials.com. Last Edit 8/06/2024</a:t>
            </a:r>
            <a:endParaRPr lang="en-US" dirty="0"/>
          </a:p>
        </p:txBody>
      </p:sp>
      <p:pic>
        <p:nvPicPr>
          <p:cNvPr id="6" name="Picture 5">
            <a:extLst>
              <a:ext uri="{FF2B5EF4-FFF2-40B4-BE49-F238E27FC236}">
                <a16:creationId xmlns:a16="http://schemas.microsoft.com/office/drawing/2014/main" id="{57FCDBF3-AF72-4851-A6C3-286D5D97A859}"/>
              </a:ext>
            </a:extLst>
          </p:cNvPr>
          <p:cNvPicPr>
            <a:picLocks noChangeAspect="1"/>
          </p:cNvPicPr>
          <p:nvPr/>
        </p:nvPicPr>
        <p:blipFill>
          <a:blip r:embed="rId2"/>
          <a:stretch>
            <a:fillRect/>
          </a:stretch>
        </p:blipFill>
        <p:spPr>
          <a:xfrm>
            <a:off x="553905" y="3291193"/>
            <a:ext cx="3426151" cy="2284101"/>
          </a:xfrm>
          <a:prstGeom prst="rect">
            <a:avLst/>
          </a:prstGeom>
        </p:spPr>
      </p:pic>
      <p:sp>
        <p:nvSpPr>
          <p:cNvPr id="7" name="Content Placeholder 2">
            <a:extLst>
              <a:ext uri="{FF2B5EF4-FFF2-40B4-BE49-F238E27FC236}">
                <a16:creationId xmlns:a16="http://schemas.microsoft.com/office/drawing/2014/main" id="{22149686-CC3C-4726-9F33-6D159B78250C}"/>
              </a:ext>
            </a:extLst>
          </p:cNvPr>
          <p:cNvSpPr txBox="1">
            <a:spLocks/>
          </p:cNvSpPr>
          <p:nvPr/>
        </p:nvSpPr>
        <p:spPr>
          <a:xfrm>
            <a:off x="4150333" y="160304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Here are some things you might include in your team notebook:</a:t>
            </a:r>
          </a:p>
          <a:p>
            <a:pPr lvl="1">
              <a:buFont typeface="Arial" panose="020B0604020202020204" pitchFamily="34" charset="0"/>
              <a:buChar char="•"/>
            </a:pPr>
            <a:r>
              <a:rPr lang="en-US" dirty="0"/>
              <a:t>Introduction to the team members/coaches/mentors</a:t>
            </a:r>
          </a:p>
          <a:p>
            <a:pPr lvl="1">
              <a:buFont typeface="Arial" panose="020B0604020202020204" pitchFamily="34" charset="0"/>
              <a:buChar char="•"/>
            </a:pPr>
            <a:r>
              <a:rPr lang="en-US" dirty="0"/>
              <a:t>Photos from competitions</a:t>
            </a:r>
          </a:p>
          <a:p>
            <a:pPr lvl="1">
              <a:buFont typeface="Arial" panose="020B0604020202020204" pitchFamily="34" charset="0"/>
              <a:buChar char="•"/>
            </a:pPr>
            <a:r>
              <a:rPr lang="en-US" dirty="0"/>
              <a:t>Information about the project</a:t>
            </a:r>
          </a:p>
          <a:p>
            <a:pPr lvl="1">
              <a:buFont typeface="Arial" panose="020B0604020202020204" pitchFamily="34" charset="0"/>
              <a:buChar char="•"/>
            </a:pPr>
            <a:r>
              <a:rPr lang="en-US" dirty="0"/>
              <a:t>Photos and description of the team sharing and demonstrating their project</a:t>
            </a:r>
          </a:p>
          <a:p>
            <a:pPr lvl="1">
              <a:buFont typeface="Arial" panose="020B0604020202020204" pitchFamily="34" charset="0"/>
              <a:buChar char="•"/>
            </a:pPr>
            <a:r>
              <a:rPr lang="en-US" dirty="0"/>
              <a:t>Documentation about the solution development</a:t>
            </a:r>
          </a:p>
          <a:p>
            <a:pPr lvl="1">
              <a:buFont typeface="Arial" panose="020B0604020202020204" pitchFamily="34" charset="0"/>
              <a:buChar char="•"/>
            </a:pPr>
            <a:r>
              <a:rPr lang="en-US" dirty="0"/>
              <a:t>Judges handouts (not allowed in some areas)</a:t>
            </a:r>
          </a:p>
          <a:p>
            <a:pPr lvl="1">
              <a:buFont typeface="Arial" panose="020B0604020202020204" pitchFamily="34" charset="0"/>
              <a:buChar char="•"/>
            </a:pPr>
            <a:r>
              <a:rPr lang="en-US" dirty="0"/>
              <a:t>Thank you letter to sponsors</a:t>
            </a:r>
          </a:p>
          <a:p>
            <a:pPr lvl="1">
              <a:buFont typeface="Arial" panose="020B0604020202020204" pitchFamily="34" charset="0"/>
              <a:buChar char="•"/>
            </a:pPr>
            <a:r>
              <a:rPr lang="en-US" dirty="0"/>
              <a:t>Marketing plan</a:t>
            </a:r>
          </a:p>
          <a:p>
            <a:pPr lvl="1">
              <a:buFont typeface="Arial" panose="020B0604020202020204" pitchFamily="34" charset="0"/>
              <a:buChar char="•"/>
            </a:pPr>
            <a:r>
              <a:rPr lang="en-US" dirty="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id="{AFD19D60-80FF-4DF9-97EE-38E7B7B08E54}"/>
              </a:ext>
            </a:extLst>
          </p:cNvPr>
          <p:cNvSpPr>
            <a:spLocks noGrp="1"/>
          </p:cNvSpPr>
          <p:nvPr>
            <p:ph idx="1"/>
          </p:nvPr>
        </p:nvSpPr>
        <p:spPr>
          <a:xfrm>
            <a:off x="411263" y="1701197"/>
            <a:ext cx="5527200" cy="4023360"/>
          </a:xfrm>
        </p:spPr>
        <p:txBody>
          <a:bodyPr>
            <a:normAutofit fontScale="92500" lnSpcReduction="10000"/>
          </a:bodyPr>
          <a:lstStyle/>
          <a:p>
            <a:r>
              <a:rPr lang="en-US" sz="1800" dirty="0"/>
              <a:t>Teams can create handouts to give to their judges where allowed.</a:t>
            </a:r>
          </a:p>
          <a:p>
            <a:r>
              <a:rPr lang="en-US" sz="1800" dirty="0"/>
              <a:t>Judges handouts can be used to highlight the main points of the team’s presentation and to remind the judges of the team</a:t>
            </a:r>
          </a:p>
          <a:p>
            <a:r>
              <a:rPr lang="en-US" sz="1800" dirty="0"/>
              <a:t>Design the judges handouts to be a quick reminder of the presentation</a:t>
            </a:r>
          </a:p>
          <a:p>
            <a:r>
              <a:rPr lang="en-US" sz="1800" dirty="0"/>
              <a:t>Do not include long paragraphs explaining the team’s project</a:t>
            </a:r>
          </a:p>
          <a:p>
            <a:r>
              <a:rPr lang="en-US" sz="1800" dirty="0"/>
              <a:t>Consider the judging rubric when designing the judges handouts</a:t>
            </a:r>
          </a:p>
          <a:p>
            <a:r>
              <a:rPr lang="en-US" sz="1800" dirty="0"/>
              <a:t>Be creative! For our Animal Allies season, we made hexagon shaped handouts to represent honeycomb since our project was related to bees.</a:t>
            </a:r>
          </a:p>
        </p:txBody>
      </p:sp>
      <p:sp>
        <p:nvSpPr>
          <p:cNvPr id="4" name="Footer Placeholder 3">
            <a:extLst>
              <a:ext uri="{FF2B5EF4-FFF2-40B4-BE49-F238E27FC236}">
                <a16:creationId xmlns:a16="http://schemas.microsoft.com/office/drawing/2014/main" id="{EBD86A43-8FDB-4A98-A7AE-42BC89AFC091}"/>
              </a:ext>
            </a:extLst>
          </p:cNvPr>
          <p:cNvSpPr>
            <a:spLocks noGrp="1"/>
          </p:cNvSpPr>
          <p:nvPr>
            <p:ph type="ftr" sz="quarter" idx="11"/>
          </p:nvPr>
        </p:nvSpPr>
        <p:spPr/>
        <p:txBody>
          <a:bodyPr/>
          <a:lstStyle/>
          <a:p>
            <a:r>
              <a:rPr lang="en-US"/>
              <a:t>© 2023, FLLTutorials.com. Last Edit 8/06/2024</a:t>
            </a:r>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r>
              <a:rPr lang="en-US" sz="1800" dirty="0"/>
              <a:t>This lesson was written by Team 3659 NeXT GEN</a:t>
            </a:r>
          </a:p>
          <a:p>
            <a:r>
              <a:rPr lang="en-US" sz="1800" dirty="0"/>
              <a:t>You can contact Team 3659 NeXT GEN through their Facebook page: Garrett County FIRST LEGO League Team 3659. </a:t>
            </a:r>
          </a:p>
          <a:p>
            <a:r>
              <a:rPr lang="en-US" sz="1800" dirty="0"/>
              <a:t>More lessons available at </a:t>
            </a:r>
            <a:r>
              <a:rPr lang="en-US" sz="1800" dirty="0">
                <a:hlinkClick r:id="rId2"/>
              </a:rPr>
              <a:t>www.ev3lesssons.com</a:t>
            </a:r>
            <a:r>
              <a:rPr lang="en-US" sz="1800" dirty="0"/>
              <a:t> and </a:t>
            </a:r>
            <a:r>
              <a:rPr lang="en-US" sz="1800" dirty="0">
                <a:hlinkClick r:id="rId3"/>
              </a:rPr>
              <a:t>www.flltutorials.com</a:t>
            </a:r>
            <a:endParaRPr lang="en-US" sz="1800" dirty="0"/>
          </a:p>
          <a:p>
            <a:pPr marL="0" indent="0">
              <a:buNone/>
            </a:pPr>
            <a:endParaRPr lang="en-US" sz="1800" dirty="0"/>
          </a:p>
          <a:p>
            <a:pPr marL="0" indent="0">
              <a:buNone/>
            </a:pPr>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a:t>© 2023, FLLTutorials.com. Last Edit 8/06/2024</a:t>
            </a:r>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author</a:t>
            </a:r>
          </a:p>
        </p:txBody>
      </p:sp>
      <p:sp>
        <p:nvSpPr>
          <p:cNvPr id="3" name="Content Placeholder 2"/>
          <p:cNvSpPr>
            <a:spLocks noGrp="1"/>
          </p:cNvSpPr>
          <p:nvPr>
            <p:ph idx="1"/>
          </p:nvPr>
        </p:nvSpPr>
        <p:spPr>
          <a:xfrm>
            <a:off x="400989" y="1509368"/>
            <a:ext cx="4104230" cy="4478554"/>
          </a:xfrm>
        </p:spPr>
        <p:txBody>
          <a:bodyPr>
            <a:noAutofit/>
          </a:bodyPr>
          <a:lstStyle/>
          <a:p>
            <a:pPr>
              <a:lnSpc>
                <a:spcPct val="150000"/>
              </a:lnSpc>
              <a:buFont typeface="Wingdings" panose="05000000000000000000" pitchFamily="2" charset="2"/>
              <a:buChar char="§"/>
            </a:pPr>
            <a:r>
              <a:rPr lang="en-US" sz="1600" dirty="0">
                <a:solidFill>
                  <a:schemeClr val="tx1"/>
                </a:solidFill>
              </a:rPr>
              <a:t>Middle school team from Garrett County, Maryland</a:t>
            </a:r>
          </a:p>
          <a:p>
            <a:pPr>
              <a:lnSpc>
                <a:spcPct val="150000"/>
              </a:lnSpc>
              <a:buFont typeface="Wingdings" panose="05000000000000000000" pitchFamily="2" charset="2"/>
              <a:buChar char="§"/>
            </a:pPr>
            <a:r>
              <a:rPr lang="en-US" sz="1600" dirty="0">
                <a:solidFill>
                  <a:schemeClr val="tx1"/>
                </a:solidFill>
              </a:rPr>
              <a:t>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First place 2013 Global Innovation Award for the Gramma </a:t>
            </a:r>
            <a:r>
              <a:rPr lang="en-US" sz="1600" dirty="0" err="1">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Top 20 GIA Semi-Finalist in 2017 for innovative solution, </a:t>
            </a:r>
            <a:r>
              <a:rPr lang="en-US" sz="1600" dirty="0" err="1">
                <a:solidFill>
                  <a:schemeClr val="tx1"/>
                </a:solidFill>
              </a:rPr>
              <a:t>BeeHaven</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First Place Innovative Solution at Mountain State Invitational in 2017</a:t>
            </a:r>
          </a:p>
        </p:txBody>
      </p:sp>
      <p:sp>
        <p:nvSpPr>
          <p:cNvPr id="4" name="Footer Placeholder 3"/>
          <p:cNvSpPr>
            <a:spLocks noGrp="1"/>
          </p:cNvSpPr>
          <p:nvPr>
            <p:ph type="ftr" sz="quarter" idx="11"/>
          </p:nvPr>
        </p:nvSpPr>
        <p:spPr/>
        <p:txBody>
          <a:bodyPr/>
          <a:lstStyle/>
          <a:p>
            <a:r>
              <a:rPr lang="en-US"/>
              <a:t>© 2023, FLLTutorials.com. Last Edit 8/06/2024</a:t>
            </a:r>
            <a:endParaRPr lang="en-US" dirty="0"/>
          </a:p>
        </p:txBody>
      </p:sp>
      <p:pic>
        <p:nvPicPr>
          <p:cNvPr id="10" name="Picture 9">
            <a:extLst>
              <a:ext uri="{FF2B5EF4-FFF2-40B4-BE49-F238E27FC236}">
                <a16:creationId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Start with the Project Rubric</a:t>
            </a:r>
          </a:p>
        </p:txBody>
      </p:sp>
      <p:sp>
        <p:nvSpPr>
          <p:cNvPr id="3" name="Content Placeholder 2">
            <a:extLst>
              <a:ext uri="{FF2B5EF4-FFF2-40B4-BE49-F238E27FC236}">
                <a16:creationId xmlns:a16="http://schemas.microsoft.com/office/drawing/2014/main" id="{7B4AF039-99F0-436E-8530-E93DEC9EBFCE}"/>
              </a:ext>
            </a:extLst>
          </p:cNvPr>
          <p:cNvSpPr>
            <a:spLocks noGrp="1"/>
          </p:cNvSpPr>
          <p:nvPr>
            <p:ph idx="1"/>
          </p:nvPr>
        </p:nvSpPr>
        <p:spPr>
          <a:xfrm>
            <a:off x="452063" y="1614056"/>
            <a:ext cx="5528323" cy="4323572"/>
          </a:xfrm>
        </p:spPr>
        <p:txBody>
          <a:bodyPr>
            <a:normAutofit/>
          </a:bodyPr>
          <a:lstStyle/>
          <a:p>
            <a:pPr>
              <a:lnSpc>
                <a:spcPct val="150000"/>
              </a:lnSpc>
            </a:pPr>
            <a:r>
              <a:rPr lang="en-US" sz="1600" dirty="0">
                <a:solidFill>
                  <a:schemeClr val="tx1"/>
                </a:solidFill>
              </a:rPr>
              <a:t>Start by examining the FIRST LEGO League Innovation Project rubric.</a:t>
            </a:r>
          </a:p>
          <a:p>
            <a:pPr>
              <a:lnSpc>
                <a:spcPct val="150000"/>
              </a:lnSpc>
            </a:pPr>
            <a:r>
              <a:rPr lang="en-US" sz="1600" dirty="0">
                <a:solidFill>
                  <a:schemeClr val="tx1"/>
                </a:solidFill>
              </a:rPr>
              <a:t>We recommend writing a script for the presentation that includes everything that is required in the Project Rubric.</a:t>
            </a:r>
          </a:p>
          <a:p>
            <a:pPr>
              <a:lnSpc>
                <a:spcPct val="150000"/>
              </a:lnSpc>
            </a:pPr>
            <a:r>
              <a:rPr lang="en-US" sz="1600" dirty="0">
                <a:solidFill>
                  <a:schemeClr val="tx1"/>
                </a:solidFill>
              </a:rPr>
              <a:t>Highlight the 5 key areas – Identify, Design, Create, Iterate and Communicate</a:t>
            </a:r>
          </a:p>
          <a:p>
            <a:pPr>
              <a:lnSpc>
                <a:spcPct val="150000"/>
              </a:lnSpc>
            </a:pPr>
            <a:r>
              <a:rPr lang="en-US" sz="1600" dirty="0">
                <a:solidFill>
                  <a:schemeClr val="tx1"/>
                </a:solidFill>
              </a:rPr>
              <a:t>You must cover all 5 areas in your 5 minute presentation</a:t>
            </a:r>
          </a:p>
          <a:p>
            <a:r>
              <a:rPr lang="en-US" sz="1600" dirty="0">
                <a:solidFill>
                  <a:schemeClr val="tx1"/>
                </a:solidFill>
              </a:rPr>
              <a:t>You can watch our video of our research project presentation at </a:t>
            </a:r>
            <a:r>
              <a:rPr lang="en-US" sz="1600" dirty="0">
                <a:solidFill>
                  <a:schemeClr val="tx1"/>
                </a:solidFill>
                <a:hlinkClick r:id="rId2"/>
              </a:rPr>
              <a:t>https://youtu.be/lbN3kgpQIOU</a:t>
            </a:r>
            <a:r>
              <a:rPr lang="en-US" sz="1600" dirty="0">
                <a:solidFill>
                  <a:schemeClr val="tx1"/>
                </a:solidFill>
              </a:rPr>
              <a:t> (Note: This video is for an older rubric)</a:t>
            </a: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id="{5E87518E-56FF-44FC-822A-E5C87BF2650A}"/>
              </a:ext>
            </a:extLst>
          </p:cNvPr>
          <p:cNvSpPr>
            <a:spLocks noGrp="1"/>
          </p:cNvSpPr>
          <p:nvPr>
            <p:ph type="ftr" sz="quarter" idx="11"/>
          </p:nvPr>
        </p:nvSpPr>
        <p:spPr/>
        <p:txBody>
          <a:bodyPr/>
          <a:lstStyle/>
          <a:p>
            <a:r>
              <a:rPr lang="en-US"/>
              <a:t>© 2023, FLLTutorials.com. Last Edit 8/06/2024</a:t>
            </a:r>
            <a:endParaRPr lang="en-US" dirty="0"/>
          </a:p>
        </p:txBody>
      </p:sp>
      <p:pic>
        <p:nvPicPr>
          <p:cNvPr id="7" name="Picture 6" descr="A blue and white survey form&#10;&#10;Description automatically generated">
            <a:extLst>
              <a:ext uri="{FF2B5EF4-FFF2-40B4-BE49-F238E27FC236}">
                <a16:creationId xmlns:a16="http://schemas.microsoft.com/office/drawing/2014/main" id="{1277832A-B8B3-C351-591A-61DA86FF62FB}"/>
              </a:ext>
            </a:extLst>
          </p:cNvPr>
          <p:cNvPicPr>
            <a:picLocks noChangeAspect="1"/>
          </p:cNvPicPr>
          <p:nvPr/>
        </p:nvPicPr>
        <p:blipFill>
          <a:blip r:embed="rId3"/>
          <a:stretch>
            <a:fillRect/>
          </a:stretch>
        </p:blipFill>
        <p:spPr>
          <a:xfrm>
            <a:off x="5775599" y="1948068"/>
            <a:ext cx="3147256" cy="2590699"/>
          </a:xfrm>
          <a:prstGeom prst="rect">
            <a:avLst/>
          </a:prstGeom>
        </p:spPr>
      </p:pic>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D5E8-7E42-45F1-924D-F9E1DB87189E}"/>
              </a:ext>
            </a:extLst>
          </p:cNvPr>
          <p:cNvSpPr>
            <a:spLocks noGrp="1"/>
          </p:cNvSpPr>
          <p:nvPr>
            <p:ph type="title"/>
          </p:nvPr>
        </p:nvSpPr>
        <p:spPr/>
        <p:txBody>
          <a:bodyPr/>
          <a:lstStyle/>
          <a:p>
            <a:r>
              <a:rPr lang="en-US" dirty="0"/>
              <a:t>IDENTIFY</a:t>
            </a:r>
          </a:p>
        </p:txBody>
      </p:sp>
      <p:sp>
        <p:nvSpPr>
          <p:cNvPr id="4" name="Footer Placeholder 3">
            <a:extLst>
              <a:ext uri="{FF2B5EF4-FFF2-40B4-BE49-F238E27FC236}">
                <a16:creationId xmlns:a16="http://schemas.microsoft.com/office/drawing/2014/main" id="{6C09A971-D695-4F69-804C-90686C1BF3E9}"/>
              </a:ext>
            </a:extLst>
          </p:cNvPr>
          <p:cNvSpPr>
            <a:spLocks noGrp="1"/>
          </p:cNvSpPr>
          <p:nvPr>
            <p:ph type="ftr" sz="quarter" idx="11"/>
          </p:nvPr>
        </p:nvSpPr>
        <p:spPr/>
        <p:txBody>
          <a:bodyPr/>
          <a:lstStyle/>
          <a:p>
            <a:r>
              <a:rPr lang="en-US"/>
              <a:t>© 2023, FLLTutorials.com. Last Edit 8/06/2024</a:t>
            </a:r>
            <a:endParaRPr lang="en-US" dirty="0"/>
          </a:p>
        </p:txBody>
      </p:sp>
      <p:sp>
        <p:nvSpPr>
          <p:cNvPr id="7" name="Content Placeholder 6">
            <a:extLst>
              <a:ext uri="{FF2B5EF4-FFF2-40B4-BE49-F238E27FC236}">
                <a16:creationId xmlns:a16="http://schemas.microsoft.com/office/drawing/2014/main" id="{2D754231-8161-DF61-812A-435E48832615}"/>
              </a:ext>
            </a:extLst>
          </p:cNvPr>
          <p:cNvSpPr>
            <a:spLocks noGrp="1"/>
          </p:cNvSpPr>
          <p:nvPr>
            <p:ph idx="1"/>
          </p:nvPr>
        </p:nvSpPr>
        <p:spPr/>
        <p:txBody>
          <a:bodyPr>
            <a:normAutofit/>
          </a:bodyPr>
          <a:lstStyle/>
          <a:p>
            <a:r>
              <a:rPr lang="en-US" sz="2400" dirty="0"/>
              <a:t>Identifying a problem is the key step</a:t>
            </a:r>
          </a:p>
          <a:p>
            <a:r>
              <a:rPr lang="en-US" sz="2400" dirty="0"/>
              <a:t>Teams often try to skip this step and pick a solution first</a:t>
            </a:r>
          </a:p>
          <a:p>
            <a:r>
              <a:rPr lang="en-US" sz="2400" dirty="0"/>
              <a:t>Be sure you have a clear problem that you can articulate</a:t>
            </a:r>
          </a:p>
          <a:p>
            <a:r>
              <a:rPr lang="en-US" sz="2400" dirty="0"/>
              <a:t>You need to be able to explain why the problem you picked fits the Challenge prompt for the year</a:t>
            </a:r>
          </a:p>
          <a:p>
            <a:r>
              <a:rPr lang="en-US" sz="2400" dirty="0"/>
              <a:t>While the number of sources is not counted, judges are looking for a variety of high-quality sources</a:t>
            </a:r>
          </a:p>
          <a:p>
            <a:endParaRPr lang="en-US" sz="2400" dirty="0"/>
          </a:p>
        </p:txBody>
      </p:sp>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DESIGN</a:t>
            </a:r>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2023, FLLTutorials.com. Last Edit 8/06/2024</a:t>
            </a:r>
            <a:endParaRPr lang="en-US" dirty="0"/>
          </a:p>
        </p:txBody>
      </p:sp>
      <p:sp>
        <p:nvSpPr>
          <p:cNvPr id="9" name="Content Placeholder 8">
            <a:extLst>
              <a:ext uri="{FF2B5EF4-FFF2-40B4-BE49-F238E27FC236}">
                <a16:creationId xmlns:a16="http://schemas.microsoft.com/office/drawing/2014/main" id="{7178F7D2-9E4F-3957-99C0-E1E5D88942AB}"/>
              </a:ext>
            </a:extLst>
          </p:cNvPr>
          <p:cNvSpPr>
            <a:spLocks noGrp="1"/>
          </p:cNvSpPr>
          <p:nvPr>
            <p:ph idx="1"/>
          </p:nvPr>
        </p:nvSpPr>
        <p:spPr/>
        <p:txBody>
          <a:bodyPr>
            <a:normAutofit lnSpcReduction="10000"/>
          </a:bodyPr>
          <a:lstStyle/>
          <a:p>
            <a:r>
              <a:rPr lang="en-US" sz="2400" dirty="0"/>
              <a:t>This section asks teams to come up with multiple ideas before picking one</a:t>
            </a:r>
          </a:p>
          <a:p>
            <a:pPr lvl="1"/>
            <a:r>
              <a:rPr lang="en-US" sz="2000" dirty="0"/>
              <a:t>Share with your judges a few of the ideas and how you decided on one.</a:t>
            </a:r>
          </a:p>
          <a:p>
            <a:r>
              <a:rPr lang="en-US" sz="2400" dirty="0"/>
              <a:t>You also need a Project Plan. Plans can vary in type or style, but you need to communicate what your steps were after picking the project</a:t>
            </a:r>
          </a:p>
          <a:p>
            <a:pPr lvl="1"/>
            <a:r>
              <a:rPr lang="en-US" sz="2000" dirty="0"/>
              <a:t>What tasks do you need to complete?</a:t>
            </a:r>
          </a:p>
          <a:p>
            <a:pPr lvl="1"/>
            <a:r>
              <a:rPr lang="en-US" sz="2000" dirty="0"/>
              <a:t>When do they need to done by?</a:t>
            </a:r>
          </a:p>
          <a:p>
            <a:pPr lvl="1"/>
            <a:r>
              <a:rPr lang="en-US" sz="2000" dirty="0"/>
              <a:t>Who will complete them.</a:t>
            </a:r>
          </a:p>
          <a:p>
            <a:pPr lvl="1"/>
            <a:r>
              <a:rPr lang="en-US" sz="2000" dirty="0"/>
              <a:t>See the Worksheets section of </a:t>
            </a:r>
            <a:r>
              <a:rPr lang="en-US" sz="2000" dirty="0" err="1"/>
              <a:t>FLLTutorials</a:t>
            </a:r>
            <a:r>
              <a:rPr lang="en-US" sz="2000" dirty="0"/>
              <a:t> for templates for an Innovation Project - Project Plan.</a:t>
            </a:r>
          </a:p>
        </p:txBody>
      </p:sp>
    </p:spTree>
    <p:extLst>
      <p:ext uri="{BB962C8B-B14F-4D97-AF65-F5344CB8AC3E}">
        <p14:creationId xmlns:p14="http://schemas.microsoft.com/office/powerpoint/2010/main" val="25893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CREATE</a:t>
            </a:r>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2023, FLLTutorials.com. Last Edit 8/06/2024</a:t>
            </a:r>
            <a:endParaRPr lang="en-US" dirty="0"/>
          </a:p>
        </p:txBody>
      </p:sp>
      <p:sp>
        <p:nvSpPr>
          <p:cNvPr id="9" name="Content Placeholder 8">
            <a:extLst>
              <a:ext uri="{FF2B5EF4-FFF2-40B4-BE49-F238E27FC236}">
                <a16:creationId xmlns:a16="http://schemas.microsoft.com/office/drawing/2014/main" id="{7178F7D2-9E4F-3957-99C0-E1E5D88942AB}"/>
              </a:ext>
            </a:extLst>
          </p:cNvPr>
          <p:cNvSpPr>
            <a:spLocks noGrp="1"/>
          </p:cNvSpPr>
          <p:nvPr>
            <p:ph idx="1"/>
          </p:nvPr>
        </p:nvSpPr>
        <p:spPr>
          <a:xfrm>
            <a:off x="448091" y="1505584"/>
            <a:ext cx="8238707" cy="3281570"/>
          </a:xfrm>
        </p:spPr>
        <p:txBody>
          <a:bodyPr>
            <a:normAutofit fontScale="92500"/>
          </a:bodyPr>
          <a:lstStyle/>
          <a:p>
            <a:r>
              <a:rPr lang="en-US" sz="2400" dirty="0"/>
              <a:t>While your solution does not have to be completely original (can be an improvement), you need to show that you spent time thinking about the solution</a:t>
            </a:r>
          </a:p>
          <a:p>
            <a:r>
              <a:rPr lang="en-US" sz="2400" dirty="0"/>
              <a:t>Be prepared to share what it would take to make it a reality one day (have you thought of the materials, the costs, the process?)</a:t>
            </a:r>
          </a:p>
          <a:p>
            <a:r>
              <a:rPr lang="en-US" sz="2400" dirty="0"/>
              <a:t>A prototype model or drawing is required. It can be made from anything (no restrictions). The more detailed your prototype, the higher you score.</a:t>
            </a:r>
          </a:p>
        </p:txBody>
      </p:sp>
    </p:spTree>
    <p:extLst>
      <p:ext uri="{BB962C8B-B14F-4D97-AF65-F5344CB8AC3E}">
        <p14:creationId xmlns:p14="http://schemas.microsoft.com/office/powerpoint/2010/main" val="214492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B9F-A11F-4E15-BD31-F31BBEBE6A6E}"/>
              </a:ext>
            </a:extLst>
          </p:cNvPr>
          <p:cNvSpPr>
            <a:spLocks noGrp="1"/>
          </p:cNvSpPr>
          <p:nvPr>
            <p:ph type="title"/>
          </p:nvPr>
        </p:nvSpPr>
        <p:spPr/>
        <p:txBody>
          <a:bodyPr/>
          <a:lstStyle/>
          <a:p>
            <a:r>
              <a:rPr lang="en-US" dirty="0"/>
              <a:t>ITERATE</a:t>
            </a:r>
          </a:p>
        </p:txBody>
      </p:sp>
      <p:sp>
        <p:nvSpPr>
          <p:cNvPr id="4" name="Footer Placeholder 3">
            <a:extLst>
              <a:ext uri="{FF2B5EF4-FFF2-40B4-BE49-F238E27FC236}">
                <a16:creationId xmlns:a16="http://schemas.microsoft.com/office/drawing/2014/main" id="{8F697ED3-1C5B-4AC4-84BE-55E0CADDDC5D}"/>
              </a:ext>
            </a:extLst>
          </p:cNvPr>
          <p:cNvSpPr>
            <a:spLocks noGrp="1"/>
          </p:cNvSpPr>
          <p:nvPr>
            <p:ph type="ftr" sz="quarter" idx="11"/>
          </p:nvPr>
        </p:nvSpPr>
        <p:spPr/>
        <p:txBody>
          <a:bodyPr/>
          <a:lstStyle/>
          <a:p>
            <a:r>
              <a:rPr lang="en-US"/>
              <a:t>© 2023, FLLTutorials.com. Last Edit 8/06/2024</a:t>
            </a:r>
            <a:endParaRPr lang="en-US" dirty="0"/>
          </a:p>
        </p:txBody>
      </p:sp>
      <p:sp>
        <p:nvSpPr>
          <p:cNvPr id="8" name="Content Placeholder 7">
            <a:extLst>
              <a:ext uri="{FF2B5EF4-FFF2-40B4-BE49-F238E27FC236}">
                <a16:creationId xmlns:a16="http://schemas.microsoft.com/office/drawing/2014/main" id="{6922305A-5504-0E49-77E7-2EB674082E1D}"/>
              </a:ext>
            </a:extLst>
          </p:cNvPr>
          <p:cNvSpPr>
            <a:spLocks noGrp="1"/>
          </p:cNvSpPr>
          <p:nvPr>
            <p:ph idx="1"/>
          </p:nvPr>
        </p:nvSpPr>
        <p:spPr/>
        <p:txBody>
          <a:bodyPr>
            <a:normAutofit/>
          </a:bodyPr>
          <a:lstStyle/>
          <a:p>
            <a:r>
              <a:rPr lang="en-US" sz="2400" dirty="0"/>
              <a:t>Iteration is a big component of the Innovation Project</a:t>
            </a:r>
          </a:p>
          <a:p>
            <a:r>
              <a:rPr lang="en-US" sz="2400" dirty="0"/>
              <a:t>Share the solution with as many people as possible – an expert and a user will get you more points</a:t>
            </a:r>
          </a:p>
          <a:p>
            <a:r>
              <a:rPr lang="en-US" sz="2400" dirty="0"/>
              <a:t>Get feedback and then improve your solution</a:t>
            </a:r>
          </a:p>
          <a:p>
            <a:r>
              <a:rPr lang="en-US" sz="2400" dirty="0"/>
              <a:t>Be very clear on whom you shared with and how your solution changed as a result.</a:t>
            </a:r>
          </a:p>
        </p:txBody>
      </p:sp>
    </p:spTree>
    <p:extLst>
      <p:ext uri="{BB962C8B-B14F-4D97-AF65-F5344CB8AC3E}">
        <p14:creationId xmlns:p14="http://schemas.microsoft.com/office/powerpoint/2010/main" val="296992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36E6-ED2B-49AA-98EF-06C22ABB5A08}"/>
              </a:ext>
            </a:extLst>
          </p:cNvPr>
          <p:cNvSpPr>
            <a:spLocks noGrp="1"/>
          </p:cNvSpPr>
          <p:nvPr>
            <p:ph type="title"/>
          </p:nvPr>
        </p:nvSpPr>
        <p:spPr/>
        <p:txBody>
          <a:bodyPr/>
          <a:lstStyle/>
          <a:p>
            <a:r>
              <a:rPr lang="en-US" dirty="0"/>
              <a:t>COMMUNICATE</a:t>
            </a:r>
          </a:p>
        </p:txBody>
      </p:sp>
      <p:sp>
        <p:nvSpPr>
          <p:cNvPr id="3" name="Content Placeholder 2">
            <a:extLst>
              <a:ext uri="{FF2B5EF4-FFF2-40B4-BE49-F238E27FC236}">
                <a16:creationId xmlns:a16="http://schemas.microsoft.com/office/drawing/2014/main" id="{F8ED5C00-F6D6-4C0D-9E4A-4D8314AA293F}"/>
              </a:ext>
            </a:extLst>
          </p:cNvPr>
          <p:cNvSpPr>
            <a:spLocks noGrp="1"/>
          </p:cNvSpPr>
          <p:nvPr>
            <p:ph idx="1"/>
          </p:nvPr>
        </p:nvSpPr>
        <p:spPr>
          <a:xfrm>
            <a:off x="448091" y="1505583"/>
            <a:ext cx="4724947" cy="4353215"/>
          </a:xfrm>
        </p:spPr>
        <p:txBody>
          <a:bodyPr>
            <a:normAutofit/>
          </a:bodyPr>
          <a:lstStyle/>
          <a:p>
            <a:r>
              <a:rPr lang="en-US" sz="1600" dirty="0"/>
              <a:t>To earn the most points in this section, you must clearly and effectively communicate all aspects of the rubric including the solution and its impact</a:t>
            </a:r>
          </a:p>
          <a:p>
            <a:r>
              <a:rPr lang="en-US" sz="1600" dirty="0"/>
              <a:t>Engaging presentations can be accomplished in many ways – some teams create a skit, for example</a:t>
            </a:r>
          </a:p>
          <a:p>
            <a:r>
              <a:rPr lang="en-US" sz="1400" dirty="0"/>
              <a:t>Try to memorize your script instead of reading it. Keep the lines short so that they are easy to memorize. </a:t>
            </a:r>
          </a:p>
          <a:p>
            <a:r>
              <a:rPr lang="en-US" sz="1400" dirty="0"/>
              <a:t>Make sure that everyone on the team participates.</a:t>
            </a:r>
          </a:p>
          <a:p>
            <a:r>
              <a:rPr lang="en-US" sz="1400" dirty="0"/>
              <a:t>When a team member is giving their lines, the whole team needs to be engaged.</a:t>
            </a:r>
          </a:p>
        </p:txBody>
      </p:sp>
      <p:sp>
        <p:nvSpPr>
          <p:cNvPr id="4" name="Footer Placeholder 3">
            <a:extLst>
              <a:ext uri="{FF2B5EF4-FFF2-40B4-BE49-F238E27FC236}">
                <a16:creationId xmlns:a16="http://schemas.microsoft.com/office/drawing/2014/main" id="{5DEB6B71-E5F8-410F-AF09-535C8724E8F1}"/>
              </a:ext>
            </a:extLst>
          </p:cNvPr>
          <p:cNvSpPr>
            <a:spLocks noGrp="1"/>
          </p:cNvSpPr>
          <p:nvPr>
            <p:ph type="ftr" sz="quarter" idx="11"/>
          </p:nvPr>
        </p:nvSpPr>
        <p:spPr/>
        <p:txBody>
          <a:bodyPr/>
          <a:lstStyle/>
          <a:p>
            <a:r>
              <a:rPr lang="en-US"/>
              <a:t>© 2023, FLLTutorials.com. Last Edit 8/06/2024</a:t>
            </a:r>
            <a:endParaRPr lang="en-US" dirty="0"/>
          </a:p>
        </p:txBody>
      </p:sp>
      <p:pic>
        <p:nvPicPr>
          <p:cNvPr id="8" name="Picture 7">
            <a:extLst>
              <a:ext uri="{FF2B5EF4-FFF2-40B4-BE49-F238E27FC236}">
                <a16:creationId xmlns:a16="http://schemas.microsoft.com/office/drawing/2014/main" id="{4A50C0E5-A574-462A-9D54-90B37F4BC4D2}"/>
              </a:ext>
            </a:extLst>
          </p:cNvPr>
          <p:cNvPicPr>
            <a:picLocks noChangeAspect="1"/>
          </p:cNvPicPr>
          <p:nvPr/>
        </p:nvPicPr>
        <p:blipFill rotWithShape="1">
          <a:blip r:embed="rId2"/>
          <a:srcRect l="7467"/>
          <a:stretch/>
        </p:blipFill>
        <p:spPr>
          <a:xfrm>
            <a:off x="5451777" y="1772465"/>
            <a:ext cx="3346100" cy="2406971"/>
          </a:xfrm>
          <a:prstGeom prst="rect">
            <a:avLst/>
          </a:prstGeom>
        </p:spPr>
      </p:pic>
    </p:spTree>
    <p:extLst>
      <p:ext uri="{BB962C8B-B14F-4D97-AF65-F5344CB8AC3E}">
        <p14:creationId xmlns:p14="http://schemas.microsoft.com/office/powerpoint/2010/main" val="394934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id="{2F8FF577-A116-45A3-9EC6-D59AD40D0D4C}"/>
              </a:ext>
            </a:extLst>
          </p:cNvPr>
          <p:cNvSpPr>
            <a:spLocks noGrp="1"/>
          </p:cNvSpPr>
          <p:nvPr>
            <p:ph idx="1"/>
          </p:nvPr>
        </p:nvSpPr>
        <p:spPr>
          <a:xfrm>
            <a:off x="3631914" y="1506686"/>
            <a:ext cx="5029377" cy="4334003"/>
          </a:xfrm>
        </p:spPr>
        <p:txBody>
          <a:bodyPr>
            <a:noAutofit/>
          </a:bodyPr>
          <a:lstStyle/>
          <a:p>
            <a:pPr>
              <a:lnSpc>
                <a:spcPct val="150000"/>
              </a:lnSpc>
              <a:buFont typeface="Wingdings" panose="05000000000000000000" pitchFamily="2" charset="2"/>
              <a:buChar char="§"/>
            </a:pPr>
            <a:r>
              <a:rPr lang="en-US" sz="1200" dirty="0">
                <a:solidFill>
                  <a:schemeClr val="tx1"/>
                </a:solidFill>
              </a:rPr>
              <a:t>After the presentation, judges ask questions. The judges may ask a specific team member or they may ask the whole team. </a:t>
            </a:r>
          </a:p>
          <a:p>
            <a:pPr>
              <a:lnSpc>
                <a:spcPct val="150000"/>
              </a:lnSpc>
              <a:buFont typeface="Wingdings" panose="05000000000000000000" pitchFamily="2" charset="2"/>
              <a:buChar char="§"/>
            </a:pPr>
            <a:r>
              <a:rPr lang="en-US" sz="1200" dirty="0">
                <a:solidFill>
                  <a:schemeClr val="tx1"/>
                </a:solidFill>
              </a:rPr>
              <a:t>Choosing a “captain” for that judging session can be useful. The captain helps direct the questions and makes sure everyone on the team answers a question. </a:t>
            </a:r>
          </a:p>
          <a:p>
            <a:pPr lvl="1">
              <a:lnSpc>
                <a:spcPct val="150000"/>
              </a:lnSpc>
              <a:buFont typeface="Wingdings" panose="05000000000000000000" pitchFamily="2" charset="2"/>
              <a:buChar char="§"/>
            </a:pPr>
            <a:r>
              <a:rPr lang="en-US" sz="1200" dirty="0">
                <a:solidFill>
                  <a:schemeClr val="tx1"/>
                </a:solidFill>
              </a:rPr>
              <a:t>The captain does have to answer a question, too. </a:t>
            </a:r>
          </a:p>
          <a:p>
            <a:pPr lvl="1">
              <a:lnSpc>
                <a:spcPct val="150000"/>
              </a:lnSpc>
              <a:buFont typeface="Wingdings" panose="05000000000000000000" pitchFamily="2" charset="2"/>
              <a:buChar char="§"/>
            </a:pPr>
            <a:r>
              <a:rPr lang="en-US" sz="1200" dirty="0">
                <a:solidFill>
                  <a:schemeClr val="tx1"/>
                </a:solidFill>
              </a:rPr>
              <a:t>Whoever 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You can give the judges additional information if they don’t have any questions. </a:t>
            </a:r>
          </a:p>
          <a:p>
            <a:pPr>
              <a:lnSpc>
                <a:spcPct val="150000"/>
              </a:lnSpc>
              <a:buFont typeface="Wingdings" panose="05000000000000000000" pitchFamily="2" charset="2"/>
              <a:buChar char="§"/>
            </a:pPr>
            <a:r>
              <a:rPr lang="en-US" sz="1200" dirty="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id="{4711F809-2567-419F-BFA1-997FBFCCF231}"/>
              </a:ext>
            </a:extLst>
          </p:cNvPr>
          <p:cNvSpPr>
            <a:spLocks noGrp="1"/>
          </p:cNvSpPr>
          <p:nvPr>
            <p:ph type="ftr" sz="quarter" idx="11"/>
          </p:nvPr>
        </p:nvSpPr>
        <p:spPr/>
        <p:txBody>
          <a:bodyPr/>
          <a:lstStyle/>
          <a:p>
            <a:r>
              <a:rPr lang="en-US"/>
              <a:t>© 2023, FLLTutorials.com. Last Edit 8/06/2024</a:t>
            </a:r>
            <a:endParaRPr lang="en-US" dirty="0"/>
          </a:p>
        </p:txBody>
      </p:sp>
      <p:pic>
        <p:nvPicPr>
          <p:cNvPr id="6" name="Picture 5">
            <a:extLst>
              <a:ext uri="{FF2B5EF4-FFF2-40B4-BE49-F238E27FC236}">
                <a16:creationId xmlns:a16="http://schemas.microsoft.com/office/drawing/2014/main" id="{3BA1F165-58F1-4EE3-BBFA-F6CD2781A9E5}"/>
              </a:ext>
            </a:extLst>
          </p:cNvPr>
          <p:cNvPicPr>
            <a:picLocks noChangeAspect="1"/>
          </p:cNvPicPr>
          <p:nvPr/>
        </p:nvPicPr>
        <p:blipFill>
          <a:blip r:embed="rId2"/>
          <a:stretch>
            <a:fillRect/>
          </a:stretch>
        </p:blipFill>
        <p:spPr>
          <a:xfrm>
            <a:off x="482709" y="2240783"/>
            <a:ext cx="3097362" cy="2323020"/>
          </a:xfrm>
          <a:prstGeom prst="rect">
            <a:avLst/>
          </a:prstGeom>
        </p:spPr>
      </p:pic>
    </p:spTree>
    <p:extLst>
      <p:ext uri="{BB962C8B-B14F-4D97-AF65-F5344CB8AC3E}">
        <p14:creationId xmlns:p14="http://schemas.microsoft.com/office/powerpoint/2010/main" val="153472533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FLLTutorialsTemplate</Template>
  <TotalTime>30035</TotalTime>
  <Words>1199</Words>
  <Application>Microsoft Macintosh PowerPoint</Application>
  <PresentationFormat>On-screen Show (4:3)</PresentationFormat>
  <Paragraphs>98</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Wingdings</vt:lpstr>
      <vt:lpstr>Wingdings 2</vt:lpstr>
      <vt:lpstr>Dividend</vt:lpstr>
      <vt:lpstr>Features of a Good Presentation</vt:lpstr>
      <vt:lpstr>About The author</vt:lpstr>
      <vt:lpstr>Start with the Project Rubric</vt:lpstr>
      <vt:lpstr>IDENTIFY</vt:lpstr>
      <vt:lpstr>DESIGN</vt:lpstr>
      <vt:lpstr>CREATE</vt:lpstr>
      <vt:lpstr>ITERATE</vt:lpstr>
      <vt:lpstr>COMMUNICATE</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Srinivasan Seshan</cp:lastModifiedBy>
  <cp:revision>170</cp:revision>
  <cp:lastPrinted>2017-08-26T20:05:48Z</cp:lastPrinted>
  <dcterms:created xsi:type="dcterms:W3CDTF">2017-08-13T17:46:18Z</dcterms:created>
  <dcterms:modified xsi:type="dcterms:W3CDTF">2024-08-05T13:11:54Z</dcterms:modified>
</cp:coreProperties>
</file>